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1" r:id="rId7"/>
    <p:sldId id="262" r:id="rId8"/>
    <p:sldId id="263" r:id="rId9"/>
    <p:sldId id="265" r:id="rId10"/>
    <p:sldId id="266" r:id="rId11"/>
    <p:sldId id="267" r:id="rId12"/>
    <p:sldId id="268" r:id="rId13"/>
    <p:sldId id="269" r:id="rId14"/>
    <p:sldId id="288" r:id="rId15"/>
    <p:sldId id="272" r:id="rId16"/>
    <p:sldId id="270" r:id="rId17"/>
    <p:sldId id="285" r:id="rId18"/>
    <p:sldId id="271"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jpe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934FF-F4E1-47C5-9CA5-30A81DDE2BE4}"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p:sp>
        <p:nvSpPr>
          <p:cNvPr id="2" name="Title 1"/>
          <p:cNvSpPr>
            <a:spLocks noGrp="1"/>
          </p:cNvSpPr>
          <p:nvPr>
            <p:ph type="ctrTitle"/>
          </p:nvPr>
        </p:nvSpPr>
        <p:spPr/>
        <p:txBody>
          <a:bodyPr>
            <a:scene3d>
              <a:camera prst="orthographicFront"/>
              <a:lightRig rig="threePt" dir="t"/>
            </a:scene3d>
          </a:bodyPr>
          <a:p>
            <a:r>
              <a:rPr lang="en-IN" altLang="en-GB">
                <a:solidFill>
                  <a:schemeClr val="tx1"/>
                </a:solidFill>
                <a:effectLst>
                  <a:outerShdw blurRad="38100" dist="19050" dir="2700000" algn="tl" rotWithShape="0">
                    <a:schemeClr val="dk1">
                      <a:alpha val="40000"/>
                    </a:schemeClr>
                  </a:outerShdw>
                </a:effectLst>
              </a:rPr>
              <a:t>IDENTIFICATION OF EVENT IN HUMAN OBJECT</a:t>
            </a:r>
            <a:endParaRPr lang="en-IN" altLang="en-GB">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5510"/>
          </a:xfrm>
        </p:spPr>
        <p:txBody>
          <a:bodyPr/>
          <a:p>
            <a:pPr algn="ctr"/>
            <a:r>
              <a:rPr lang="en-IN" altLang="en-GB"/>
              <a:t>Output...</a:t>
            </a:r>
            <a:endParaRPr lang="en-IN" altLang="en-GB"/>
          </a:p>
        </p:txBody>
      </p:sp>
      <p:pic>
        <p:nvPicPr>
          <p:cNvPr id="4" name="Content Placeholder 3" descr="p8"/>
          <p:cNvPicPr>
            <a:picLocks noChangeAspect="1"/>
          </p:cNvPicPr>
          <p:nvPr>
            <p:ph idx="1"/>
          </p:nvPr>
        </p:nvPicPr>
        <p:blipFill>
          <a:blip r:embed="rId1"/>
          <a:stretch>
            <a:fillRect/>
          </a:stretch>
        </p:blipFill>
        <p:spPr>
          <a:xfrm>
            <a:off x="1901190" y="1600835"/>
            <a:ext cx="7954010" cy="473583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GB">
                <a:effectLst/>
                <a:sym typeface="+mn-ea"/>
              </a:rPr>
              <a:t>Event Extraction</a:t>
            </a:r>
            <a:endParaRPr lang="en-IN" altLang="en-GB">
              <a:effectLst/>
              <a:sym typeface="+mn-ea"/>
            </a:endParaRPr>
          </a:p>
        </p:txBody>
      </p:sp>
      <p:sp>
        <p:nvSpPr>
          <p:cNvPr id="3" name="Content Placeholder 2"/>
          <p:cNvSpPr>
            <a:spLocks noGrp="1"/>
          </p:cNvSpPr>
          <p:nvPr>
            <p:ph idx="1"/>
          </p:nvPr>
        </p:nvSpPr>
        <p:spPr>
          <a:xfrm>
            <a:off x="1757680" y="1858645"/>
            <a:ext cx="8844280" cy="3422650"/>
          </a:xfrm>
        </p:spPr>
        <p:txBody>
          <a:bodyPr>
            <a:normAutofit lnSpcReduction="10000"/>
          </a:bodyPr>
          <a:p>
            <a:pPr marL="0" indent="0">
              <a:buNone/>
            </a:pPr>
            <a:r>
              <a:rPr lang="en-IN" altLang="en-GB"/>
              <a:t>The output of DenseCap model is given as input to the Stanford CoreNLP parser. From this region mapping input, parser identifies the verbs to detect event in object. We are using an offline version of this parser which is mostly program, coded using java language.</a:t>
            </a:r>
            <a:endParaRPr lang="en-IN" altLang="en-GB"/>
          </a:p>
          <a:p>
            <a:pPr marL="0" indent="0">
              <a:buNone/>
            </a:pPr>
            <a:endParaRPr lang="en-IN" altLang="en-GB"/>
          </a:p>
          <a:p>
            <a:pPr marL="0" indent="0">
              <a:buNone/>
            </a:pPr>
            <a:r>
              <a:rPr lang="en-IN" altLang="en-GB"/>
              <a:t>For linux system command is:</a:t>
            </a:r>
            <a:endParaRPr lang="en-IN" altLang="en-GB"/>
          </a:p>
          <a:p>
            <a:pPr marL="0" indent="0">
              <a:buNone/>
            </a:pPr>
            <a:r>
              <a:rPr lang="en-IN" altLang="en-GB"/>
              <a:t>./stanford-postagger-gui.sh</a:t>
            </a:r>
            <a:endParaRPr lang="en-IN" altLang="en-GB"/>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GB"/>
              <a:t>dense Captioning:input to parser </a:t>
            </a:r>
            <a:endParaRPr lang="en-IN" altLang="en-GB"/>
          </a:p>
        </p:txBody>
      </p:sp>
      <p:pic>
        <p:nvPicPr>
          <p:cNvPr id="5" name="Content Placeholder 4" descr="download"/>
          <p:cNvPicPr>
            <a:picLocks noChangeAspect="1"/>
          </p:cNvPicPr>
          <p:nvPr>
            <p:ph idx="1"/>
          </p:nvPr>
        </p:nvPicPr>
        <p:blipFill>
          <a:blip r:embed="rId1"/>
          <a:stretch>
            <a:fillRect/>
          </a:stretch>
        </p:blipFill>
        <p:spPr>
          <a:xfrm>
            <a:off x="330200" y="1844040"/>
            <a:ext cx="5765800" cy="4351655"/>
          </a:xfrm>
          <a:prstGeom prst="rect">
            <a:avLst/>
          </a:prstGeom>
        </p:spPr>
      </p:pic>
      <p:sp>
        <p:nvSpPr>
          <p:cNvPr id="1073741840" name="officeArt object" descr="download.png"/>
          <p:cNvSpPr/>
          <p:nvPr/>
        </p:nvSpPr>
        <p:spPr>
          <a:xfrm>
            <a:off x="6096000" y="3429000"/>
            <a:ext cx="5727700" cy="4322745"/>
          </a:xfrm>
        </p:spPr>
      </p:sp>
      <p:sp>
        <p:nvSpPr>
          <p:cNvPr id="8" name="Text Box 7"/>
          <p:cNvSpPr txBox="1"/>
          <p:nvPr/>
        </p:nvSpPr>
        <p:spPr>
          <a:xfrm>
            <a:off x="6300470" y="1963420"/>
            <a:ext cx="5319395" cy="3082290"/>
          </a:xfrm>
          <a:prstGeom prst="rect">
            <a:avLst/>
          </a:prstGeom>
          <a:noFill/>
        </p:spPr>
        <p:txBody>
          <a:bodyPr wrap="square" rtlCol="0">
            <a:spAutoFit/>
          </a:bodyPr>
          <a:p>
            <a:r>
              <a:rPr lang="en-GB" altLang="en-US" sz="2800"/>
              <a:t>A sign on the facade of building, the clock is green in colour, a man in a red shirt, bikes are parked at the far edge, shade ins along the street, man is wearing sneakers, a tree trunk on the sidewalk, cars headlights are off</a:t>
            </a:r>
            <a:endParaRPr lang="en-GB" altLang="en-US" sz="2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732790"/>
          </a:xfrm>
        </p:spPr>
        <p:txBody>
          <a:bodyPr>
            <a:normAutofit fontScale="90000"/>
          </a:bodyPr>
          <a:p>
            <a:pPr algn="ctr"/>
            <a:r>
              <a:rPr lang="en-IN" altLang="en-GB"/>
              <a:t>output from parser</a:t>
            </a:r>
            <a:endParaRPr lang="en-IN" altLang="en-GB"/>
          </a:p>
        </p:txBody>
      </p:sp>
      <p:pic>
        <p:nvPicPr>
          <p:cNvPr id="4" name="Content Placeholder 3" descr="pos_tagger_output"/>
          <p:cNvPicPr>
            <a:picLocks noChangeAspect="1"/>
          </p:cNvPicPr>
          <p:nvPr>
            <p:ph idx="1"/>
          </p:nvPr>
        </p:nvPicPr>
        <p:blipFill>
          <a:blip r:embed="rId1"/>
          <a:stretch>
            <a:fillRect/>
          </a:stretch>
        </p:blipFill>
        <p:spPr>
          <a:xfrm>
            <a:off x="838200" y="1506220"/>
            <a:ext cx="10514965" cy="2545080"/>
          </a:xfrm>
          <a:prstGeom prst="rect">
            <a:avLst/>
          </a:prstGeom>
        </p:spPr>
      </p:pic>
      <p:sp>
        <p:nvSpPr>
          <p:cNvPr id="5" name="Text Box 4"/>
          <p:cNvSpPr txBox="1"/>
          <p:nvPr/>
        </p:nvSpPr>
        <p:spPr>
          <a:xfrm>
            <a:off x="2150110" y="4686300"/>
            <a:ext cx="8338820" cy="521970"/>
          </a:xfrm>
          <a:prstGeom prst="rect">
            <a:avLst/>
          </a:prstGeom>
          <a:noFill/>
        </p:spPr>
        <p:txBody>
          <a:bodyPr wrap="square" rtlCol="0">
            <a:spAutoFit/>
          </a:bodyPr>
          <a:p>
            <a:r>
              <a:rPr lang="en-IN" altLang="en-GB" sz="2800"/>
              <a:t>Extracted Events are:: </a:t>
            </a:r>
            <a:r>
              <a:rPr lang="en-IN" altLang="en-GB" sz="2800" b="1"/>
              <a:t>parked, wearing</a:t>
            </a:r>
            <a:endParaRPr lang="en-IN" altLang="en-GB" sz="2800"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50265" y="208915"/>
            <a:ext cx="10515600" cy="1097280"/>
          </a:xfrm>
        </p:spPr>
        <p:txBody>
          <a:bodyPr/>
          <a:p>
            <a:pPr algn="ctr"/>
            <a:r>
              <a:rPr lang="en-IN" altLang="en-GB" b="1">
                <a:solidFill>
                  <a:schemeClr val="bg1"/>
                </a:solidFill>
              </a:rPr>
              <a:t>What's the story behind this picture...?</a:t>
            </a:r>
            <a:endParaRPr lang="en-IN" altLang="en-GB" b="1">
              <a:solidFill>
                <a:schemeClr val="bg1"/>
              </a:solidFill>
            </a:endParaRPr>
          </a:p>
        </p:txBody>
      </p:sp>
      <p:pic>
        <p:nvPicPr>
          <p:cNvPr id="4" name="Content Placeholder 3" descr="pete-souza-white-house-obama-favorites-16"/>
          <p:cNvPicPr>
            <a:picLocks noChangeAspect="1"/>
          </p:cNvPicPr>
          <p:nvPr>
            <p:ph idx="1"/>
          </p:nvPr>
        </p:nvPicPr>
        <p:blipFill>
          <a:blip r:embed="rId1"/>
          <a:stretch>
            <a:fillRect/>
          </a:stretch>
        </p:blipFill>
        <p:spPr>
          <a:xfrm>
            <a:off x="2145030" y="1409065"/>
            <a:ext cx="7674610" cy="49047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GB"/>
              <a:t>Future work &amp; Conclusion</a:t>
            </a:r>
            <a:endParaRPr lang="en-IN" altLang="en-GB"/>
          </a:p>
        </p:txBody>
      </p:sp>
      <p:sp>
        <p:nvSpPr>
          <p:cNvPr id="3" name="Content Placeholder 2"/>
          <p:cNvSpPr>
            <a:spLocks noGrp="1"/>
          </p:cNvSpPr>
          <p:nvPr>
            <p:ph idx="1"/>
          </p:nvPr>
        </p:nvSpPr>
        <p:spPr/>
        <p:txBody>
          <a:bodyPr/>
          <a:p>
            <a:pPr marL="0" indent="0">
              <a:buNone/>
            </a:pPr>
            <a:r>
              <a:rPr lang="en-IN" altLang="en-GB"/>
              <a:t>After a long search through many published paper to understand the process of extraction of an event from the input image, we have come across the densecap model for the image to natural language text output and by using Stanford CoreNLP parser, we have extracted events from natural language. Visual Genome has provided huge dataset, region description and image metadata that can be used to train this model and which can result in great improvement in accuracy of event extraction.</a:t>
            </a:r>
            <a:endParaRPr lang="en-IN" altLang="en-GB"/>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2" name="Content Placeholder 11" descr="stimulus_set"/>
          <p:cNvPicPr>
            <a:picLocks noChangeAspect="1"/>
          </p:cNvPicPr>
          <p:nvPr>
            <p:ph idx="1"/>
          </p:nvPr>
        </p:nvPicPr>
        <p:blipFill>
          <a:blip r:embed="rId1"/>
          <a:stretch>
            <a:fillRect/>
          </a:stretch>
        </p:blipFill>
        <p:spPr>
          <a:xfrm>
            <a:off x="-82550" y="-17780"/>
            <a:ext cx="12268835" cy="6915785"/>
          </a:xfrm>
          <a:prstGeom prst="rect">
            <a:avLst/>
          </a:prstGeom>
        </p:spPr>
      </p:pic>
      <p:sp>
        <p:nvSpPr>
          <p:cNvPr id="14" name="Text Box 13"/>
          <p:cNvSpPr txBox="1"/>
          <p:nvPr/>
        </p:nvSpPr>
        <p:spPr>
          <a:xfrm>
            <a:off x="2630170" y="2179955"/>
            <a:ext cx="6848475" cy="2292350"/>
          </a:xfrm>
          <a:prstGeom prst="rect">
            <a:avLst/>
          </a:prstGeom>
          <a:solidFill>
            <a:schemeClr val="accent1">
              <a:lumMod val="20000"/>
              <a:lumOff val="80000"/>
              <a:alpha val="57000"/>
            </a:schemeClr>
          </a:solidFill>
        </p:spPr>
        <p:style>
          <a:lnRef idx="2">
            <a:schemeClr val="accent3"/>
          </a:lnRef>
          <a:fillRef idx="1">
            <a:schemeClr val="lt1"/>
          </a:fillRef>
          <a:effectRef idx="0">
            <a:schemeClr val="accent3"/>
          </a:effectRef>
          <a:fontRef idx="minor">
            <a:schemeClr val="dk1"/>
          </a:fontRef>
        </p:style>
        <p:txBody>
          <a:bodyPr wrap="square" rtlCol="0">
            <a:spAutoFit/>
          </a:bodyPr>
          <a:p>
            <a:pPr algn="ctr"/>
            <a:r>
              <a:rPr lang="en-IN" altLang="en-GB" sz="4800" b="1">
                <a:ln w="12700">
                  <a:solidFill>
                    <a:schemeClr val="accent5"/>
                  </a:solidFill>
                  <a:prstDash val="solid"/>
                </a:ln>
                <a:pattFill prst="ltDnDiag">
                  <a:fgClr>
                    <a:schemeClr val="accent5">
                      <a:lumMod val="60000"/>
                      <a:lumOff val="40000"/>
                    </a:schemeClr>
                  </a:fgClr>
                  <a:bgClr>
                    <a:schemeClr val="bg1"/>
                  </a:bgClr>
                </a:pattFill>
                <a:effectLst/>
              </a:rPr>
              <a:t>COMPUTER VISION TECHNOLOY CAN BETTER OUR LIVES</a:t>
            </a:r>
            <a:endParaRPr lang="en-IN" altLang="en-GB" sz="4800" b="1">
              <a:ln w="12700">
                <a:solidFill>
                  <a:schemeClr val="accent5"/>
                </a:solidFill>
                <a:prstDash val="solid"/>
              </a:ln>
              <a:pattFill prst="ltDnDiag">
                <a:fgClr>
                  <a:schemeClr val="accent5">
                    <a:lumMod val="60000"/>
                    <a:lumOff val="40000"/>
                  </a:schemeClr>
                </a:fgClr>
                <a:bgClr>
                  <a:schemeClr val="bg1"/>
                </a:bgClr>
              </a:pattFill>
              <a:effectLs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GB"/>
              <a:t>BIBLIOGRAPHY</a:t>
            </a:r>
            <a:endParaRPr lang="en-IN" altLang="en-GB"/>
          </a:p>
        </p:txBody>
      </p:sp>
      <p:sp>
        <p:nvSpPr>
          <p:cNvPr id="3" name="Content Placeholder 2"/>
          <p:cNvSpPr>
            <a:spLocks noGrp="1"/>
          </p:cNvSpPr>
          <p:nvPr>
            <p:ph idx="1"/>
          </p:nvPr>
        </p:nvSpPr>
        <p:spPr>
          <a:xfrm>
            <a:off x="1613535" y="1826895"/>
            <a:ext cx="9630410" cy="3731895"/>
          </a:xfrm>
        </p:spPr>
        <p:txBody>
          <a:bodyPr/>
          <a:p>
            <a:r>
              <a:rPr lang="en-GB" altLang="en-US" u="sng">
                <a:solidFill>
                  <a:schemeClr val="accent4">
                    <a:lumMod val="40000"/>
                    <a:lumOff val="60000"/>
                  </a:schemeClr>
                </a:solidFill>
              </a:rPr>
              <a:t>https://github.com/jcjohnson/densecap</a:t>
            </a:r>
            <a:endParaRPr lang="en-GB" altLang="en-US" u="sng">
              <a:solidFill>
                <a:schemeClr val="accent4">
                  <a:lumMod val="40000"/>
                  <a:lumOff val="60000"/>
                </a:schemeClr>
              </a:solidFill>
            </a:endParaRPr>
          </a:p>
          <a:p>
            <a:r>
              <a:rPr lang="en-GB" altLang="en-US" u="sng">
                <a:solidFill>
                  <a:schemeClr val="accent4">
                    <a:lumMod val="40000"/>
                    <a:lumOff val="60000"/>
                  </a:schemeClr>
                </a:solidFill>
              </a:rPr>
              <a:t>https://visualgenome.org/api/v0/api_beginners_tutorial.html</a:t>
            </a:r>
            <a:endParaRPr lang="en-GB" altLang="en-US" u="sng">
              <a:solidFill>
                <a:schemeClr val="accent4">
                  <a:lumMod val="40000"/>
                  <a:lumOff val="60000"/>
                </a:schemeClr>
              </a:solidFill>
            </a:endParaRPr>
          </a:p>
          <a:p>
            <a:r>
              <a:rPr lang="en-GB" altLang="en-US" u="sng">
                <a:solidFill>
                  <a:schemeClr val="accent4">
                    <a:lumMod val="40000"/>
                    <a:lumOff val="60000"/>
                  </a:schemeClr>
                </a:solidFill>
              </a:rPr>
              <a:t>http://cs.stanford.edu/people/karpathy/densecap/</a:t>
            </a:r>
            <a:endParaRPr lang="en-GB" altLang="en-US" u="sng">
              <a:solidFill>
                <a:schemeClr val="accent4">
                  <a:lumMod val="40000"/>
                  <a:lumOff val="60000"/>
                </a:schemeClr>
              </a:solidFill>
            </a:endParaRPr>
          </a:p>
          <a:p>
            <a:r>
              <a:rPr lang="en-GB" altLang="en-US" u="sng">
                <a:solidFill>
                  <a:schemeClr val="accent4">
                    <a:lumMod val="40000"/>
                    <a:lumOff val="60000"/>
                  </a:schemeClr>
                </a:solidFill>
              </a:rPr>
              <a:t>https://www.youtube.com/?gl=IN</a:t>
            </a:r>
            <a:endParaRPr lang="en-GB" altLang="en-US" u="sng">
              <a:solidFill>
                <a:schemeClr val="accent4">
                  <a:lumMod val="40000"/>
                  <a:lumOff val="60000"/>
                </a:schemeClr>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82650" y="2535555"/>
            <a:ext cx="10515600" cy="1325563"/>
          </a:xfrm>
        </p:spPr>
        <p:txBody>
          <a:bodyPr/>
          <a:p>
            <a:pPr algn="ctr"/>
            <a:r>
              <a:rPr lang="en-IN" altLang="en-GB"/>
              <a:t>Thank you...</a:t>
            </a:r>
            <a:endParaRPr lang="en-IN" alt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scene3d>
              <a:camera prst="orthographicFront"/>
              <a:lightRig rig="threePt" dir="t"/>
            </a:scene3d>
          </a:bodyPr>
          <a:p>
            <a:pPr algn="ctr"/>
            <a:r>
              <a:rPr lang="en-IN" altLang="en-GB">
                <a:solidFill>
                  <a:schemeClr val="tx1"/>
                </a:solidFill>
                <a:effectLst>
                  <a:outerShdw blurRad="38100" dist="19050" dir="2700000" algn="tl" rotWithShape="0">
                    <a:schemeClr val="dk1">
                      <a:alpha val="40000"/>
                    </a:schemeClr>
                  </a:outerShdw>
                </a:effectLst>
              </a:rPr>
              <a:t>ACKNOWLEDGEMENT</a:t>
            </a:r>
            <a:endParaRPr lang="en-IN" altLang="en-GB">
              <a:solidFill>
                <a:schemeClr val="tx1"/>
              </a:solidFill>
              <a:effectLst>
                <a:outerShdw blurRad="38100" dist="19050" dir="2700000" algn="tl" rotWithShape="0">
                  <a:schemeClr val="dk1">
                    <a:alpha val="40000"/>
                  </a:schemeClr>
                </a:outerShdw>
              </a:effectLst>
            </a:endParaRPr>
          </a:p>
        </p:txBody>
      </p:sp>
      <p:sp>
        <p:nvSpPr>
          <p:cNvPr id="3" name="Content Placeholder 2"/>
          <p:cNvSpPr>
            <a:spLocks noGrp="1"/>
          </p:cNvSpPr>
          <p:nvPr>
            <p:ph idx="1"/>
          </p:nvPr>
        </p:nvSpPr>
        <p:spPr>
          <a:xfrm>
            <a:off x="1214755" y="1937385"/>
            <a:ext cx="9929495" cy="4140835"/>
          </a:xfrm>
        </p:spPr>
        <p:txBody>
          <a:bodyPr>
            <a:normAutofit lnSpcReduction="10000"/>
          </a:bodyPr>
          <a:p>
            <a:pPr marL="0" indent="0">
              <a:buNone/>
            </a:pPr>
            <a:endParaRPr lang="en-GB" altLang="en-US"/>
          </a:p>
          <a:p>
            <a:pPr marL="0" indent="0">
              <a:buNone/>
            </a:pPr>
            <a:r>
              <a:rPr lang="en-IN" altLang="en-GB"/>
              <a:t>We</a:t>
            </a:r>
            <a:r>
              <a:rPr lang="en-GB" altLang="en-US"/>
              <a:t> would like to express </a:t>
            </a:r>
            <a:r>
              <a:rPr lang="en-IN" altLang="en-GB"/>
              <a:t>our</a:t>
            </a:r>
            <a:r>
              <a:rPr lang="en-GB" altLang="en-US"/>
              <a:t> special thanks of gratitude to </a:t>
            </a:r>
            <a:r>
              <a:rPr lang="en-IN" altLang="en-GB"/>
              <a:t>our</a:t>
            </a:r>
            <a:r>
              <a:rPr lang="en-GB" altLang="en-US"/>
              <a:t> teacher Dr. Anup Kolya as well as our principal Prof. (Dr.) Arup Kumar Bhaumik who gave </a:t>
            </a:r>
            <a:r>
              <a:rPr lang="en-IN" altLang="en-GB"/>
              <a:t>us</a:t>
            </a:r>
            <a:r>
              <a:rPr lang="en-GB" altLang="en-US"/>
              <a:t> the golden opportunity to do this wonderful project on the topic </a:t>
            </a:r>
            <a:r>
              <a:rPr lang="en-IN" altLang="en-GB" b="1"/>
              <a:t>Identification of event in human object</a:t>
            </a:r>
            <a:r>
              <a:rPr lang="en-GB" altLang="en-US"/>
              <a:t>, which also helped </a:t>
            </a:r>
            <a:r>
              <a:rPr lang="en-IN" altLang="en-GB"/>
              <a:t>us</a:t>
            </a:r>
            <a:r>
              <a:rPr lang="en-GB" altLang="en-US"/>
              <a:t> in doing a lot of Research and </a:t>
            </a:r>
            <a:r>
              <a:rPr lang="en-IN" altLang="en-GB"/>
              <a:t>we</a:t>
            </a:r>
            <a:r>
              <a:rPr lang="en-GB" altLang="en-US"/>
              <a:t> came to know about so many new things </a:t>
            </a:r>
            <a:r>
              <a:rPr lang="en-IN" altLang="en-GB"/>
              <a:t>we</a:t>
            </a:r>
            <a:r>
              <a:rPr lang="en-GB" altLang="en-US"/>
              <a:t> </a:t>
            </a:r>
            <a:r>
              <a:rPr lang="en-IN" altLang="en-GB"/>
              <a:t>are</a:t>
            </a:r>
            <a:r>
              <a:rPr lang="en-GB" altLang="en-US"/>
              <a:t> really thankful to them.</a:t>
            </a:r>
            <a:endParaRPr lang="en-GB" altLang="en-US"/>
          </a:p>
          <a:p>
            <a:pPr marL="0" indent="0">
              <a:buNone/>
            </a:pPr>
            <a:r>
              <a:rPr lang="en-GB" altLang="en-US"/>
              <a:t>Secondly, </a:t>
            </a:r>
            <a:r>
              <a:rPr lang="en-IN" altLang="en-GB"/>
              <a:t>We</a:t>
            </a:r>
            <a:r>
              <a:rPr lang="en-GB" altLang="en-US"/>
              <a:t> would also like to thank </a:t>
            </a:r>
            <a:r>
              <a:rPr lang="en-IN" altLang="en-GB"/>
              <a:t>our </a:t>
            </a:r>
            <a:r>
              <a:rPr lang="en-GB" altLang="en-US"/>
              <a:t>friends who helped </a:t>
            </a:r>
            <a:r>
              <a:rPr lang="en-IN" altLang="en-GB"/>
              <a:t>us</a:t>
            </a:r>
            <a:r>
              <a:rPr lang="en-GB" altLang="en-US"/>
              <a:t> a lot</a:t>
            </a:r>
            <a:r>
              <a:rPr lang="en-IN" altLang="en-GB"/>
              <a:t>.</a:t>
            </a:r>
            <a:endParaRPr lang="en-IN" alt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scene3d>
              <a:camera prst="orthographicFront"/>
              <a:lightRig rig="threePt" dir="t"/>
            </a:scene3d>
          </a:bodyPr>
          <a:p>
            <a:pPr algn="ctr"/>
            <a:r>
              <a:rPr lang="en-IN" altLang="en-GB">
                <a:solidFill>
                  <a:schemeClr val="tx1"/>
                </a:solidFill>
                <a:effectLst>
                  <a:outerShdw blurRad="38100" dist="19050" dir="2700000" algn="tl" rotWithShape="0">
                    <a:schemeClr val="dk1">
                      <a:alpha val="40000"/>
                    </a:schemeClr>
                  </a:outerShdw>
                </a:effectLst>
              </a:rPr>
              <a:t>INDEX</a:t>
            </a:r>
            <a:endParaRPr lang="en-IN" altLang="en-GB">
              <a:solidFill>
                <a:schemeClr val="tx1"/>
              </a:solidFill>
              <a:effectLst>
                <a:outerShdw blurRad="38100" dist="19050" dir="2700000" algn="tl" rotWithShape="0">
                  <a:schemeClr val="dk1">
                    <a:alpha val="40000"/>
                  </a:schemeClr>
                </a:outerShdw>
              </a:effectLst>
            </a:endParaRPr>
          </a:p>
        </p:txBody>
      </p:sp>
      <p:sp>
        <p:nvSpPr>
          <p:cNvPr id="3" name="Content Placeholder 2"/>
          <p:cNvSpPr>
            <a:spLocks noGrp="1"/>
          </p:cNvSpPr>
          <p:nvPr>
            <p:ph idx="1"/>
          </p:nvPr>
        </p:nvSpPr>
        <p:spPr>
          <a:xfrm>
            <a:off x="1969135" y="1892935"/>
            <a:ext cx="8745220" cy="3456305"/>
          </a:xfrm>
        </p:spPr>
        <p:txBody>
          <a:bodyPr>
            <a:normAutofit lnSpcReduction="10000"/>
          </a:bodyPr>
          <a:p>
            <a:pPr marL="0" lvl="0" indent="0" algn="l">
              <a:buNone/>
            </a:pPr>
            <a:endParaRPr lang="en-IN" altLang="en-GB"/>
          </a:p>
          <a:p>
            <a:pPr lvl="0" algn="l"/>
            <a:r>
              <a:rPr lang="en-IN" altLang="en-GB"/>
              <a:t>Dense Captioning</a:t>
            </a:r>
            <a:endParaRPr lang="en-IN" altLang="en-GB"/>
          </a:p>
          <a:p>
            <a:pPr lvl="0" algn="l"/>
            <a:r>
              <a:rPr lang="en-IN" altLang="en-GB"/>
              <a:t>A pretrained model</a:t>
            </a:r>
            <a:endParaRPr lang="en-IN" altLang="en-GB"/>
          </a:p>
          <a:p>
            <a:pPr lvl="0" algn="l"/>
            <a:r>
              <a:rPr lang="en-IN" altLang="en-GB"/>
              <a:t>Running the model on new images</a:t>
            </a:r>
            <a:endParaRPr lang="en-IN" altLang="en-GB"/>
          </a:p>
          <a:p>
            <a:pPr lvl="0" algn="l"/>
            <a:r>
              <a:rPr lang="en-IN" altLang="en-GB"/>
              <a:t>Training new DenseCap model</a:t>
            </a:r>
            <a:endParaRPr lang="en-IN" altLang="en-GB"/>
          </a:p>
          <a:p>
            <a:pPr lvl="0" algn="l"/>
            <a:r>
              <a:rPr lang="en-IN" altLang="en-GB"/>
              <a:t>Event Extraction</a:t>
            </a:r>
            <a:endParaRPr lang="en-IN" altLang="en-GB"/>
          </a:p>
          <a:p>
            <a:pPr lvl="0" algn="l"/>
            <a:r>
              <a:rPr lang="en-IN" altLang="en-GB"/>
              <a:t>Examples</a:t>
            </a:r>
            <a:endParaRPr lang="en-IN" alt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GB"/>
              <a:t>DENSE CAPTIONING</a:t>
            </a:r>
            <a:endParaRPr lang="en-IN" altLang="en-GB"/>
          </a:p>
        </p:txBody>
      </p:sp>
      <p:sp>
        <p:nvSpPr>
          <p:cNvPr id="3" name="Content Placeholder 2"/>
          <p:cNvSpPr>
            <a:spLocks noGrp="1"/>
          </p:cNvSpPr>
          <p:nvPr>
            <p:ph idx="1"/>
          </p:nvPr>
        </p:nvSpPr>
        <p:spPr>
          <a:xfrm>
            <a:off x="2331085" y="2493645"/>
            <a:ext cx="7912735" cy="3303905"/>
          </a:xfrm>
        </p:spPr>
        <p:txBody>
          <a:bodyPr/>
          <a:p>
            <a:pPr marL="0" indent="0">
              <a:buNone/>
            </a:pPr>
            <a:r>
              <a:rPr lang="en-IN" altLang="en-GB"/>
              <a:t>Addressing the problem of </a:t>
            </a:r>
            <a:r>
              <a:rPr lang="en-IN" altLang="en-GB" b="1"/>
              <a:t>dense captioning</a:t>
            </a:r>
            <a:r>
              <a:rPr lang="en-IN" altLang="en-GB"/>
              <a:t> means a computer detects objects in images and describes them in natural language.</a:t>
            </a:r>
            <a:endParaRPr lang="en-IN" alt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GB"/>
              <a:t>example of densecap</a:t>
            </a:r>
            <a:endParaRPr lang="en-IN" altLang="en-GB"/>
          </a:p>
        </p:txBody>
      </p:sp>
      <p:pic>
        <p:nvPicPr>
          <p:cNvPr id="4" name="Content Placeholder 3" descr="resultsfig"/>
          <p:cNvPicPr>
            <a:picLocks noChangeAspect="1"/>
          </p:cNvPicPr>
          <p:nvPr>
            <p:ph idx="1"/>
          </p:nvPr>
        </p:nvPicPr>
        <p:blipFill>
          <a:blip r:embed="rId1"/>
          <a:stretch>
            <a:fillRect/>
          </a:stretch>
        </p:blipFill>
        <p:spPr>
          <a:xfrm>
            <a:off x="934720" y="2023110"/>
            <a:ext cx="10119360" cy="404939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GB"/>
              <a:t>PRETRAINED MODEL</a:t>
            </a:r>
            <a:endParaRPr lang="en-IN" altLang="en-GB"/>
          </a:p>
        </p:txBody>
      </p:sp>
      <p:sp>
        <p:nvSpPr>
          <p:cNvPr id="3" name="Content Placeholder 2"/>
          <p:cNvSpPr>
            <a:spLocks noGrp="1"/>
          </p:cNvSpPr>
          <p:nvPr>
            <p:ph idx="1"/>
          </p:nvPr>
        </p:nvSpPr>
        <p:spPr>
          <a:xfrm>
            <a:off x="1824355" y="2069465"/>
            <a:ext cx="8434070" cy="2878455"/>
          </a:xfrm>
        </p:spPr>
        <p:txBody>
          <a:bodyPr/>
          <a:p>
            <a:pPr marL="0" indent="0">
              <a:buNone/>
            </a:pPr>
            <a:r>
              <a:rPr lang="en-IN" altLang="en-GB" sz="3200"/>
              <a:t>Step 1: Downloading pretrained model</a:t>
            </a:r>
            <a:endParaRPr lang="en-IN" altLang="en-GB" sz="3200"/>
          </a:p>
          <a:p>
            <a:pPr marL="0" indent="0">
              <a:lnSpc>
                <a:spcPct val="70000"/>
              </a:lnSpc>
              <a:buNone/>
            </a:pPr>
            <a:r>
              <a:rPr lang="en-IN" altLang="en-GB" sz="3200"/>
              <a:t>	</a:t>
            </a:r>
            <a:r>
              <a:rPr lang="en-IN" altLang="en-GB" sz="3200">
                <a:solidFill>
                  <a:schemeClr val="accent4">
                    <a:lumMod val="60000"/>
                    <a:lumOff val="40000"/>
                  </a:schemeClr>
                </a:solidFill>
              </a:rPr>
              <a:t>sh scripts/download_pretrained_model.sh</a:t>
            </a:r>
            <a:endParaRPr lang="en-IN" altLang="en-GB" sz="3200">
              <a:solidFill>
                <a:schemeClr val="accent4">
                  <a:lumMod val="60000"/>
                  <a:lumOff val="40000"/>
                </a:schemeClr>
              </a:solidFill>
            </a:endParaRPr>
          </a:p>
          <a:p>
            <a:pPr marL="0" indent="0">
              <a:lnSpc>
                <a:spcPct val="70000"/>
              </a:lnSpc>
              <a:buNone/>
            </a:pPr>
            <a:r>
              <a:rPr lang="en-IN" altLang="en-GB" sz="3200"/>
              <a:t>	unziped version will be of size 1.2GB.</a:t>
            </a:r>
            <a:endParaRPr lang="en-IN" altLang="en-GB" sz="3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GB"/>
              <a:t>RUNNING ON PRETRAINED MODEL</a:t>
            </a:r>
            <a:endParaRPr lang="en-IN" altLang="en-GB"/>
          </a:p>
        </p:txBody>
      </p:sp>
      <p:sp>
        <p:nvSpPr>
          <p:cNvPr id="3" name="Content Placeholder 2"/>
          <p:cNvSpPr>
            <a:spLocks noGrp="1"/>
          </p:cNvSpPr>
          <p:nvPr>
            <p:ph idx="1"/>
          </p:nvPr>
        </p:nvSpPr>
        <p:spPr>
          <a:xfrm>
            <a:off x="1149350" y="2070735"/>
            <a:ext cx="9951085" cy="2878455"/>
          </a:xfrm>
        </p:spPr>
        <p:txBody>
          <a:bodyPr/>
          <a:p>
            <a:pPr marL="0" indent="0">
              <a:buNone/>
            </a:pPr>
            <a:r>
              <a:rPr lang="en-IN" altLang="en-GB" sz="3200"/>
              <a:t>Step 2: Running the model on new image.</a:t>
            </a:r>
            <a:endParaRPr lang="en-IN" altLang="en-GB" sz="3200"/>
          </a:p>
          <a:p>
            <a:pPr marL="0" indent="0">
              <a:buNone/>
            </a:pPr>
            <a:r>
              <a:rPr lang="en-IN" altLang="en-GB" sz="3200"/>
              <a:t>	</a:t>
            </a:r>
            <a:r>
              <a:rPr lang="en-IN" altLang="en-GB" sz="3200">
                <a:solidFill>
                  <a:schemeClr val="accent4">
                    <a:lumMod val="60000"/>
                    <a:lumOff val="40000"/>
                  </a:schemeClr>
                </a:solidFill>
              </a:rPr>
              <a:t>th run_model.lua -input_image imgs/elephant.jpg</a:t>
            </a:r>
            <a:endParaRPr lang="en-IN" altLang="en-GB" sz="3200">
              <a:solidFill>
                <a:schemeClr val="accent4">
                  <a:lumMod val="60000"/>
                  <a:lumOff val="40000"/>
                </a:schemeClr>
              </a:solidFill>
            </a:endParaRPr>
          </a:p>
          <a:p>
            <a:pPr marL="0" indent="0">
              <a:buNone/>
            </a:pPr>
            <a:r>
              <a:rPr lang="en-IN" altLang="en-GB" sz="3200"/>
              <a:t>	this will run the model on provided </a:t>
            </a:r>
            <a:r>
              <a:rPr lang="en-IN" altLang="en-GB" sz="3200" b="1"/>
              <a:t>elephant.jpg</a:t>
            </a:r>
            <a:r>
              <a:rPr lang="en-IN" altLang="en-GB" sz="3200"/>
              <a:t> 	image.</a:t>
            </a:r>
            <a:endParaRPr lang="en-IN" altLang="en-GB" sz="3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GB">
                <a:sym typeface="+mn-ea"/>
              </a:rPr>
              <a:t>TRAINING NEW DENSECAP MODEL</a:t>
            </a:r>
            <a:endParaRPr lang="en-IN" altLang="en-GB"/>
          </a:p>
        </p:txBody>
      </p:sp>
      <p:sp>
        <p:nvSpPr>
          <p:cNvPr id="3" name="Content Placeholder 2"/>
          <p:cNvSpPr>
            <a:spLocks noGrp="1"/>
          </p:cNvSpPr>
          <p:nvPr>
            <p:ph idx="1"/>
          </p:nvPr>
        </p:nvSpPr>
        <p:spPr>
          <a:xfrm>
            <a:off x="1149350" y="2070735"/>
            <a:ext cx="9951085" cy="2878455"/>
          </a:xfrm>
        </p:spPr>
        <p:txBody>
          <a:bodyPr/>
          <a:p>
            <a:pPr marL="0" indent="0">
              <a:buNone/>
            </a:pPr>
            <a:r>
              <a:rPr lang="en-IN" altLang="en-GB" sz="3200"/>
              <a:t>Step 3: Download the raw images and region descriptions 	from the </a:t>
            </a:r>
            <a:r>
              <a:rPr lang="en-IN" altLang="en-GB" sz="3200" u="sng">
                <a:solidFill>
                  <a:srgbClr val="FFFF00"/>
                </a:solidFill>
              </a:rPr>
              <a:t>Visual Genome website</a:t>
            </a:r>
            <a:r>
              <a:rPr lang="en-IN" altLang="en-GB" sz="3200"/>
              <a:t>	</a:t>
            </a:r>
            <a:endParaRPr lang="en-IN" altLang="en-GB" sz="3200"/>
          </a:p>
          <a:p>
            <a:pPr marL="1371600" lvl="2" indent="-457200"/>
            <a:r>
              <a:rPr lang="en-IN" altLang="en-GB" sz="2280"/>
              <a:t>Use the script </a:t>
            </a:r>
            <a:r>
              <a:rPr lang="en-IN" altLang="en-GB" sz="2280">
                <a:solidFill>
                  <a:srgbClr val="FFFF00"/>
                </a:solidFill>
              </a:rPr>
              <a:t>preprocess.py</a:t>
            </a:r>
            <a:r>
              <a:rPr lang="en-IN" altLang="en-GB" sz="2280"/>
              <a:t> to generate a single HDF5 file containing the entire dataset</a:t>
            </a:r>
            <a:endParaRPr lang="en-IN" altLang="en-GB" sz="2280"/>
          </a:p>
          <a:p>
            <a:pPr marL="1371600" lvl="2" indent="-457200"/>
            <a:r>
              <a:rPr lang="en-IN" altLang="en-GB" sz="2280"/>
              <a:t>Use the script </a:t>
            </a:r>
            <a:r>
              <a:rPr lang="en-IN" altLang="en-GB" sz="2280">
                <a:solidFill>
                  <a:srgbClr val="FFFF00"/>
                </a:solidFill>
              </a:rPr>
              <a:t>train.lua</a:t>
            </a:r>
            <a:r>
              <a:rPr lang="en-IN" altLang="en-GB" sz="2280"/>
              <a:t> to train the model </a:t>
            </a:r>
            <a:endParaRPr lang="en-IN" altLang="en-GB" sz="2280"/>
          </a:p>
          <a:p>
            <a:pPr marL="1371600" lvl="2" indent="-457200"/>
            <a:r>
              <a:rPr lang="en-IN" altLang="en-GB" sz="2280"/>
              <a:t>Use the script </a:t>
            </a:r>
            <a:r>
              <a:rPr lang="en-IN" altLang="en-GB" sz="2280">
                <a:solidFill>
                  <a:srgbClr val="FFFF00"/>
                </a:solidFill>
              </a:rPr>
              <a:t>evaluate_model.lua</a:t>
            </a:r>
            <a:r>
              <a:rPr lang="en-IN" altLang="en-GB" sz="2280"/>
              <a:t> to evaluate a trained model on the validation or test data</a:t>
            </a:r>
            <a:endParaRPr lang="en-IN" altLang="en-GB" sz="228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760"/>
            <a:ext cx="10515600" cy="685165"/>
          </a:xfrm>
        </p:spPr>
        <p:txBody>
          <a:bodyPr>
            <a:normAutofit fontScale="90000"/>
          </a:bodyPr>
          <a:p>
            <a:pPr algn="ctr"/>
            <a:r>
              <a:rPr lang="en-IN" altLang="en-GB"/>
              <a:t>Output...</a:t>
            </a:r>
            <a:endParaRPr lang="en-IN" altLang="en-GB"/>
          </a:p>
        </p:txBody>
      </p:sp>
      <p:pic>
        <p:nvPicPr>
          <p:cNvPr id="4" name="Content Placeholder 3" descr="p1"/>
          <p:cNvPicPr>
            <a:picLocks noChangeAspect="1"/>
          </p:cNvPicPr>
          <p:nvPr>
            <p:ph idx="1"/>
          </p:nvPr>
        </p:nvPicPr>
        <p:blipFill>
          <a:blip r:embed="rId1"/>
          <a:stretch>
            <a:fillRect/>
          </a:stretch>
        </p:blipFill>
        <p:spPr>
          <a:xfrm>
            <a:off x="2543810" y="1511300"/>
            <a:ext cx="7333615" cy="503428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2894</Words>
  <Application>WPS Presentation</Application>
  <PresentationFormat>Widescreen</PresentationFormat>
  <Paragraphs>77</Paragraphs>
  <Slides>18</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18</vt:i4>
      </vt:variant>
    </vt:vector>
  </HeadingPairs>
  <TitlesOfParts>
    <vt:vector size="25" baseType="lpstr">
      <vt:lpstr>Arial</vt:lpstr>
      <vt:lpstr>SimSun</vt:lpstr>
      <vt:lpstr>Wingdings</vt:lpstr>
      <vt:lpstr>Calibri Light</vt:lpstr>
      <vt:lpstr>Microsoft YaHei</vt:lpstr>
      <vt:lpstr>Calibri</vt:lpstr>
      <vt:lpstr>Office Theme</vt:lpstr>
      <vt:lpstr>IDENTIFICATION OF EVENT IN HUMAN OBJECT</vt:lpstr>
      <vt:lpstr>ACKNOWLEDGEMENT</vt:lpstr>
      <vt:lpstr>INDEX</vt:lpstr>
      <vt:lpstr>DENSE CAPTIONING</vt:lpstr>
      <vt:lpstr>example of densecap</vt:lpstr>
      <vt:lpstr>PRETRAINED MODEL</vt:lpstr>
      <vt:lpstr>RUNNING ON PRETRAINED MODEL</vt:lpstr>
      <vt:lpstr>TRAINING NEW DENSECAP MODEL</vt:lpstr>
      <vt:lpstr>Output...</vt:lpstr>
      <vt:lpstr>Output...</vt:lpstr>
      <vt:lpstr>REGION SEARCH</vt:lpstr>
      <vt:lpstr>example results:Region Search</vt:lpstr>
      <vt:lpstr>PowerPoint 演示文稿</vt:lpstr>
      <vt:lpstr>What's the story behind this picture...?</vt:lpstr>
      <vt:lpstr>CONCLUSION</vt:lpstr>
      <vt:lpstr>PowerPoint 演示文稿</vt:lpstr>
      <vt:lpstr>BIBLIOGRAPHY</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IDENTIFICATION OF EVENT IN HUMAN OBJECT</dc:title>
  <dc:creator>Kundu pc</dc:creator>
  <cp:lastModifiedBy>Kundu pc</cp:lastModifiedBy>
  <cp:revision>10</cp:revision>
  <dcterms:created xsi:type="dcterms:W3CDTF">2016-11-14T06:53:00Z</dcterms:created>
  <dcterms:modified xsi:type="dcterms:W3CDTF">2017-01-04T19:36:23Z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2057-10.2.0.5804</vt:lpwstr>
  </property>
</Properties>
</file>

<file path=docProps/thumbnail.jpeg>
</file>